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0" r:id="rId3"/>
    <p:sldId id="1149" r:id="rId4"/>
    <p:sldId id="504" r:id="rId5"/>
    <p:sldId id="507" r:id="rId6"/>
    <p:sldId id="508" r:id="rId7"/>
    <p:sldId id="258" r:id="rId8"/>
    <p:sldId id="1145" r:id="rId9"/>
    <p:sldId id="114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AA86C-B48F-4A04-B552-EA000AA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775541-DF95-4074-993F-02E6331A7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6210B5-B063-4B25-8E77-76F02CFAB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0F5A-257A-4CEC-8E7A-001E806BC21B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C34467-4622-40C6-A8E9-2929CA9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AC10F4-1C78-42F6-AA2C-174838F8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D1EF-49DC-463D-A0ED-A87ED76BF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15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45C67-40BA-49EB-B4F0-E153B944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F708CC-9C6C-4B05-9ECC-282DEDD2D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329B4A-C5E3-4954-A37F-92E26852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0F5A-257A-4CEC-8E7A-001E806BC21B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4F591E-927D-4771-81A5-9772D36D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12CF7F-0159-4365-B852-2D7B5B23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D1EF-49DC-463D-A0ED-A87ED76BF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85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FCED14-68A7-4030-9A00-46FE81E20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2411B9-78ED-4AE5-81A0-4872D859B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583056-C846-4894-94F8-81F1B6CF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0F5A-257A-4CEC-8E7A-001E806BC21B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3E5106-C68C-4011-9C70-63239273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3F7C4A-633D-4924-8509-AF972507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D1EF-49DC-463D-A0ED-A87ED76BF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09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E3D44-024C-4A41-A45D-1D458EDB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BE5AD7-AE43-496B-9853-9E3432DA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B0A8FE-6263-4D09-A1ED-A7A8F8DA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0F5A-257A-4CEC-8E7A-001E806BC21B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D92014-1DD0-4A59-9684-0443965B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0CFC38-E459-467E-9C06-C8582D9D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D1EF-49DC-463D-A0ED-A87ED76BF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80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4A879-A30D-407A-AFCB-0DD81558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AC0B09-26CF-4586-AADF-9313EF361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F2C524-D10A-4253-B000-A77DFDD3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0F5A-257A-4CEC-8E7A-001E806BC21B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8EAE00-2FF1-4B0A-8C6B-B9F99E06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DCC436-AEAA-439C-8702-CFEF66B2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D1EF-49DC-463D-A0ED-A87ED76BF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74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B7EEF-6B05-44E5-B2F5-D3429D68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6F0EB1-4D48-48F3-8B38-8D00319F4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97ADC0-7981-4653-A77D-E3B8CCCCD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23EC4A-38FE-42B6-AEAE-AB25729B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0F5A-257A-4CEC-8E7A-001E806BC21B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267CB6-3D35-4B26-84E3-A1C8C76B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BBE7E1-F179-4C9F-B908-232A626E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D1EF-49DC-463D-A0ED-A87ED76BF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57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D7D7B-4621-44CA-B77A-B82A3D1F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6CF2-4C8E-4ADF-BD2C-693B464A1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B86B7D-459C-49AB-9E48-41C0AEFB3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4A2CC7-56C4-4954-96A6-37F62279E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C26A0F-DC21-4BB5-BCEC-F3389715B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2019C0-D185-4682-BAB2-0051ABDC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0F5A-257A-4CEC-8E7A-001E806BC21B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5ABDDB-3B24-4AAE-85BE-540D05C3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29E67B-162A-4962-B11B-E4A8D369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D1EF-49DC-463D-A0ED-A87ED76BF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70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91BA6-D851-4680-A1C5-9CEC00FD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7A859A-0E4C-4088-AD82-38637C2C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0F5A-257A-4CEC-8E7A-001E806BC21B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65EE2A-A771-43FF-898A-F93159C7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9B809-B5C7-443B-9370-464D2282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D1EF-49DC-463D-A0ED-A87ED76BF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59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47E1A9-80ED-44DB-A243-A680EAB0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0F5A-257A-4CEC-8E7A-001E806BC21B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77256E-084B-45E3-9588-7AB6998D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92BBBC-4A4E-4876-AD76-46EBCBEA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D1EF-49DC-463D-A0ED-A87ED76BF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51F1F-409E-4D67-A46E-EA674A310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D4FA5D-076D-483D-8784-E5DEB688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A4E841-D54A-4FD7-8DA3-6A911B918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BA7FCA-BDC1-43D6-881F-16F14F32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0F5A-257A-4CEC-8E7A-001E806BC21B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6A420E-41E5-48BC-824C-9518548E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F33B75-4321-4D22-ACA2-F7F988E6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D1EF-49DC-463D-A0ED-A87ED76BF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37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E8B5FE-8F49-4B69-8430-834BB613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25A829-7F2D-4B95-A107-8D0C4C1B0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EB807B-575F-476A-8FB6-59FE60C67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5863D7-8FEA-41FC-84A9-72D723FE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0F5A-257A-4CEC-8E7A-001E806BC21B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82D626-7DAA-48FB-B9E0-33098A82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3288FF-C05A-4347-9831-6ACBF31D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D1EF-49DC-463D-A0ED-A87ED76BF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93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BCEB22-0626-4450-BE1C-892D31B8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ADCBD1-71E2-4C0C-B22C-98C513840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9D629D-5A8D-4A33-8455-595574096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0F5A-257A-4CEC-8E7A-001E806BC21B}" type="datetimeFigureOut">
              <a:rPr lang="fr-FR" smtClean="0"/>
              <a:t>27/11/2022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92AF9F-4619-4712-8FA2-01B384C48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9EBFC9-9B5C-4904-9579-48A530C45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D1EF-49DC-463D-A0ED-A87ED76BF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74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Nouvelle gradation des </a:t>
            </a:r>
            <a:br>
              <a:rPr lang="fr-FR" b="1" dirty="0"/>
            </a:br>
            <a:r>
              <a:rPr lang="fr-FR" b="1" dirty="0"/>
              <a:t>HDJ et IC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Réunion PHINC : 15 novembre 2022</a:t>
            </a:r>
          </a:p>
        </p:txBody>
      </p:sp>
    </p:spTree>
    <p:extLst>
      <p:ext uri="{BB962C8B-B14F-4D97-AF65-F5344CB8AC3E}">
        <p14:creationId xmlns:p14="http://schemas.microsoft.com/office/powerpoint/2010/main" val="282860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8C051-21A0-796A-ACDD-01DBE80A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89" y="329501"/>
            <a:ext cx="3444053" cy="668028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+mn-lt"/>
              </a:rPr>
              <a:t>HDJ: Tarification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090AE5-542B-4335-B40F-58BAA6452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44847" y="1131891"/>
            <a:ext cx="9047480" cy="4222162"/>
          </a:xfrm>
          <a:prstGeom prst="rect">
            <a:avLst/>
          </a:prstGeom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672CA747-DBF1-46F5-8C8D-3B2B4C23D5A0}"/>
              </a:ext>
            </a:extLst>
          </p:cNvPr>
          <p:cNvSpPr txBox="1"/>
          <p:nvPr/>
        </p:nvSpPr>
        <p:spPr>
          <a:xfrm>
            <a:off x="773549" y="5767965"/>
            <a:ext cx="7270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 de GHS (tarifs publics)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05M20Z: </a:t>
            </a:r>
            <a:r>
              <a:rPr lang="fr-FR" sz="1600" u="none" strike="noStrike" dirty="0">
                <a:effectLst/>
              </a:rPr>
              <a:t>Explorations et surveillance pour affections de l'appareil circulatoire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6CB1B-5521-46EF-B8D5-6AB5D6291A72}"/>
              </a:ext>
            </a:extLst>
          </p:cNvPr>
          <p:cNvSpPr txBox="1"/>
          <p:nvPr/>
        </p:nvSpPr>
        <p:spPr>
          <a:xfrm>
            <a:off x="8208336" y="1988289"/>
            <a:ext cx="2158411" cy="148855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noAutofit/>
          </a:bodyPr>
          <a:lstStyle/>
          <a:p>
            <a:r>
              <a:rPr lang="fr-FR" sz="1000" dirty="0"/>
              <a:t>05M20Z : 355,44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3C988-505D-4303-A70F-4D7236B52673}"/>
              </a:ext>
            </a:extLst>
          </p:cNvPr>
          <p:cNvSpPr txBox="1"/>
          <p:nvPr/>
        </p:nvSpPr>
        <p:spPr>
          <a:xfrm>
            <a:off x="8208336" y="2438402"/>
            <a:ext cx="2158411" cy="301295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noAutofit/>
          </a:bodyPr>
          <a:lstStyle/>
          <a:p>
            <a:r>
              <a:rPr lang="fr-FR" sz="1000" dirty="0"/>
              <a:t>05M20Z : 786,22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F4223-0B07-4132-A488-01A9F961C770}"/>
              </a:ext>
            </a:extLst>
          </p:cNvPr>
          <p:cNvSpPr txBox="1"/>
          <p:nvPr/>
        </p:nvSpPr>
        <p:spPr>
          <a:xfrm>
            <a:off x="8208336" y="3228797"/>
            <a:ext cx="2158411" cy="43943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noAutofit/>
          </a:bodyPr>
          <a:lstStyle/>
          <a:p>
            <a:r>
              <a:rPr lang="fr-FR" sz="1000" dirty="0"/>
              <a:t>05M20Z : 786,22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7D5F6-2203-4B83-AECA-A1ADB13DED74}"/>
              </a:ext>
            </a:extLst>
          </p:cNvPr>
          <p:cNvSpPr txBox="1"/>
          <p:nvPr/>
        </p:nvSpPr>
        <p:spPr>
          <a:xfrm>
            <a:off x="8208336" y="4157333"/>
            <a:ext cx="2158411" cy="35446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noAutofit/>
          </a:bodyPr>
          <a:lstStyle/>
          <a:p>
            <a:r>
              <a:rPr lang="fr-FR" sz="1000" dirty="0"/>
              <a:t>05M20Z : 786,22</a:t>
            </a:r>
          </a:p>
        </p:txBody>
      </p:sp>
    </p:spTree>
    <p:extLst>
      <p:ext uri="{BB962C8B-B14F-4D97-AF65-F5344CB8AC3E}">
        <p14:creationId xmlns:p14="http://schemas.microsoft.com/office/powerpoint/2010/main" val="32452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22BBA-472C-445D-937D-69108370E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738"/>
            <a:ext cx="9144000" cy="1058862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parcours HDJ IC</a:t>
            </a:r>
          </a:p>
        </p:txBody>
      </p:sp>
    </p:spTree>
    <p:extLst>
      <p:ext uri="{BB962C8B-B14F-4D97-AF65-F5344CB8AC3E}">
        <p14:creationId xmlns:p14="http://schemas.microsoft.com/office/powerpoint/2010/main" val="319316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3FDA9F2-CB5D-4E60-B0B5-459A7A176D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5D3FC11-B9F2-406F-BF41-159130827A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D8BCF4-0F37-4B1C-A042-9D3AC8627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4" y="356659"/>
            <a:ext cx="10561173" cy="56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3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6F55BC-4020-468C-BB84-441928C0A8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9898AB-9D8E-4521-8D85-36FF5E5DC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E24233-C765-4E05-BC53-8AEED3A5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63" y="260650"/>
            <a:ext cx="10555235" cy="54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0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14F19A1-F7BA-4FEA-9735-04F6601A6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4601"/>
            <a:ext cx="11782426" cy="62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A017D-F01C-45EC-9A26-ACC72EBF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37316"/>
            <a:ext cx="10515600" cy="1325563"/>
          </a:xfrm>
        </p:spPr>
        <p:txBody>
          <a:bodyPr/>
          <a:lstStyle/>
          <a:p>
            <a:r>
              <a:rPr lang="fr-FR" altLang="fr-FR" sz="4400" b="1" dirty="0">
                <a:solidFill>
                  <a:schemeClr val="tx2"/>
                </a:solidFill>
                <a:latin typeface="Liberation Serif" pitchFamily="18" charset="0"/>
              </a:rPr>
              <a:t>HDJ Insuffisance cardiaque: soignants impliqués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8B816D-268A-450C-944C-C8EE30B12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825624"/>
            <a:ext cx="10620375" cy="4632325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fr-FR" altLang="fr-FR" sz="2800" b="1" dirty="0">
                <a:solidFill>
                  <a:schemeClr val="tx2"/>
                </a:solidFill>
              </a:rPr>
              <a:t>Cardiologue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2800" b="1" dirty="0">
                <a:solidFill>
                  <a:schemeClr val="tx2"/>
                </a:solidFill>
              </a:rPr>
              <a:t>Pharmacien hospitalier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2800" b="1" dirty="0">
                <a:solidFill>
                  <a:schemeClr val="tx2"/>
                </a:solidFill>
              </a:rPr>
              <a:t>Diététicienne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2800" b="1" dirty="0">
                <a:solidFill>
                  <a:schemeClr val="tx2"/>
                </a:solidFill>
              </a:rPr>
              <a:t>IDE de télésurveillance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2800" b="1" dirty="0">
                <a:solidFill>
                  <a:schemeClr val="tx2"/>
                </a:solidFill>
              </a:rPr>
              <a:t>Psychologue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2800" b="1" dirty="0">
                <a:solidFill>
                  <a:schemeClr val="tx2"/>
                </a:solidFill>
              </a:rPr>
              <a:t>(future IPA)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2800" b="1" dirty="0">
              <a:solidFill>
                <a:schemeClr val="tx2"/>
              </a:solidFill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2800" b="1" u="sng" dirty="0">
                <a:solidFill>
                  <a:schemeClr val="tx2"/>
                </a:solidFill>
              </a:rPr>
              <a:t>CHU Nîmes: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2800" b="1" dirty="0">
                <a:solidFill>
                  <a:schemeClr val="tx2"/>
                </a:solidFill>
              </a:rPr>
              <a:t>2020: 165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2800" b="1" dirty="0">
                <a:solidFill>
                  <a:schemeClr val="tx2"/>
                </a:solidFill>
              </a:rPr>
              <a:t>2021 (prévisionnel) : 400 (HDJ complète/intermédiaire)</a:t>
            </a:r>
            <a:endParaRPr lang="fr-FR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8F7669A-4B58-4B0A-A065-BEC2F0433E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6" name="Picture 2" descr="C:\Users\Alexia\AppData\Local\Microsoft\Windows\Temporary Internet Files\Content.IE5\KZBVVG1J\post-it-150262_960_720[1].png">
            <a:extLst>
              <a:ext uri="{FF2B5EF4-FFF2-40B4-BE49-F238E27FC236}">
                <a16:creationId xmlns:a16="http://schemas.microsoft.com/office/drawing/2014/main" id="{8DB089DB-72AF-406F-95E4-1793126A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64" y="1200147"/>
            <a:ext cx="3403636" cy="374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2E261D-0BC7-4438-BC84-EB476DD53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316" y="1462879"/>
            <a:ext cx="4396396" cy="36623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E2EFFD2-A606-4A15-97D4-EA8398F4BD86}"/>
              </a:ext>
            </a:extLst>
          </p:cNvPr>
          <p:cNvSpPr txBox="1"/>
          <p:nvPr/>
        </p:nvSpPr>
        <p:spPr>
          <a:xfrm>
            <a:off x="8774593" y="2088356"/>
            <a:ext cx="2795107" cy="160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355600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fr-FR" sz="2000" b="1" i="1" dirty="0">
                <a:solidFill>
                  <a:srgbClr val="005493"/>
                </a:solidFill>
              </a:rPr>
              <a:t>Activité débutée en octobre 2017</a:t>
            </a:r>
          </a:p>
          <a:p>
            <a:pPr marL="355600" lvl="1" indent="-355600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fr-FR" sz="2000" b="1" i="1" dirty="0">
                <a:solidFill>
                  <a:srgbClr val="005493"/>
                </a:solidFill>
              </a:rPr>
              <a:t>Rythme : 2 demi-journées/semaine</a:t>
            </a:r>
          </a:p>
        </p:txBody>
      </p:sp>
      <p:pic>
        <p:nvPicPr>
          <p:cNvPr id="9" name="Picture 2" descr="Afficher l'image d'origine">
            <a:extLst>
              <a:ext uri="{FF2B5EF4-FFF2-40B4-BE49-F238E27FC236}">
                <a16:creationId xmlns:a16="http://schemas.microsoft.com/office/drawing/2014/main" id="{9399EFA5-E676-4C9F-9040-80255C2B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3255" r="3767"/>
          <a:stretch>
            <a:fillRect/>
          </a:stretch>
        </p:blipFill>
        <p:spPr bwMode="auto">
          <a:xfrm>
            <a:off x="10444162" y="183391"/>
            <a:ext cx="14144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36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3"/>
    </mc:Choice>
    <mc:Fallback xmlns="">
      <p:transition spd="slow" advTm="31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13D920-A3B6-4BB3-9785-370A581DF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1426243"/>
            <a:ext cx="10515600" cy="4351338"/>
          </a:xfrm>
        </p:spPr>
        <p:txBody>
          <a:bodyPr/>
          <a:lstStyle/>
          <a:p>
            <a:r>
              <a:rPr lang="fr-FR" b="1" u="sng" dirty="0">
                <a:solidFill>
                  <a:srgbClr val="FFC000"/>
                </a:solidFill>
              </a:rPr>
              <a:t>Objectifs de la consultation pharmaceutique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0A8D43-7694-4445-929D-D8B38418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50" y="53529"/>
            <a:ext cx="10515600" cy="1325563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chemeClr val="accent5">
                    <a:lumMod val="50000"/>
                  </a:schemeClr>
                </a:solidFill>
              </a:rPr>
              <a:t>Pharmacien clinicien : quel rôle? </a:t>
            </a:r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E359116-F5AF-472E-9036-5CD00CEF847C}"/>
              </a:ext>
            </a:extLst>
          </p:cNvPr>
          <p:cNvGrpSpPr/>
          <p:nvPr/>
        </p:nvGrpSpPr>
        <p:grpSpPr>
          <a:xfrm>
            <a:off x="-1082897" y="1406504"/>
            <a:ext cx="13417667" cy="4382939"/>
            <a:chOff x="-1082897" y="1989599"/>
            <a:chExt cx="13417667" cy="4382939"/>
          </a:xfrm>
        </p:grpSpPr>
        <p:pic>
          <p:nvPicPr>
            <p:cNvPr id="14" name="Picture 4" descr="C:\Users\Alexia\AppData\Local\Microsoft\Windows\Temporary Internet Files\Content.IE5\7TX6JKBO\post-it-1975179_960_720[1].png">
              <a:extLst>
                <a:ext uri="{FF2B5EF4-FFF2-40B4-BE49-F238E27FC236}">
                  <a16:creationId xmlns:a16="http://schemas.microsoft.com/office/drawing/2014/main" id="{06A457EC-7CDF-4254-9A9D-7A651CC154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125" r="57676" b="52335"/>
            <a:stretch/>
          </p:blipFill>
          <p:spPr bwMode="auto">
            <a:xfrm>
              <a:off x="-1082897" y="1989599"/>
              <a:ext cx="4398786" cy="4382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96AEE817-A944-4CE0-9A72-60AE55C902F9}"/>
                </a:ext>
              </a:extLst>
            </p:cNvPr>
            <p:cNvGrpSpPr/>
            <p:nvPr/>
          </p:nvGrpSpPr>
          <p:grpSpPr>
            <a:xfrm>
              <a:off x="473700" y="2038180"/>
              <a:ext cx="11861070" cy="4226243"/>
              <a:chOff x="473700" y="2064687"/>
              <a:chExt cx="11861070" cy="4226243"/>
            </a:xfrm>
          </p:grpSpPr>
          <p:pic>
            <p:nvPicPr>
              <p:cNvPr id="12" name="Picture 4" descr="C:\Users\Alexia\AppData\Local\Microsoft\Windows\Temporary Internet Files\Content.IE5\7TX6JKBO\post-it-1975179_960_720[1].png">
                <a:extLst>
                  <a:ext uri="{FF2B5EF4-FFF2-40B4-BE49-F238E27FC236}">
                    <a16:creationId xmlns:a16="http://schemas.microsoft.com/office/drawing/2014/main" id="{630231BF-0A51-4550-95E9-3878F802A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8" t="47440" r="64953" b="7057"/>
              <a:stretch/>
            </p:blipFill>
            <p:spPr bwMode="auto">
              <a:xfrm>
                <a:off x="5946933" y="2522943"/>
                <a:ext cx="3642360" cy="3767987"/>
              </a:xfrm>
              <a:prstGeom prst="roundRect">
                <a:avLst>
                  <a:gd name="adj" fmla="val 10348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C:\Users\Alexia\AppData\Local\Microsoft\Windows\Temporary Internet Files\Content.IE5\7TX6JKBO\post-it-1975179_960_720[1].png">
                <a:extLst>
                  <a:ext uri="{FF2B5EF4-FFF2-40B4-BE49-F238E27FC236}">
                    <a16:creationId xmlns:a16="http://schemas.microsoft.com/office/drawing/2014/main" id="{9CC6EC63-A814-4022-99E6-0C21B47A15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56" t="52336" r="35325" b="9114"/>
              <a:stretch/>
            </p:blipFill>
            <p:spPr bwMode="auto">
              <a:xfrm>
                <a:off x="8884920" y="2646803"/>
                <a:ext cx="3307080" cy="3203366"/>
              </a:xfrm>
              <a:prstGeom prst="parallelogram">
                <a:avLst>
                  <a:gd name="adj" fmla="val 7873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C:\Users\Alexia\AppData\Local\Microsoft\Windows\Temporary Internet Files\Content.IE5\7TX6JKBO\post-it-1975179_960_720[1].png">
                <a:extLst>
                  <a:ext uri="{FF2B5EF4-FFF2-40B4-BE49-F238E27FC236}">
                    <a16:creationId xmlns:a16="http://schemas.microsoft.com/office/drawing/2014/main" id="{4EF57888-6997-4CDD-9574-F0F74FDD5B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91" t="-5123" r="21055" b="55672"/>
              <a:stretch/>
            </p:blipFill>
            <p:spPr bwMode="auto">
              <a:xfrm rot="467100">
                <a:off x="2952765" y="2064687"/>
                <a:ext cx="3653775" cy="4105815"/>
              </a:xfrm>
              <a:prstGeom prst="round2Diag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DD76E1A-66F0-4268-864B-3FBE154AA6BC}"/>
                  </a:ext>
                </a:extLst>
              </p:cNvPr>
              <p:cNvSpPr txBox="1"/>
              <p:nvPr/>
            </p:nvSpPr>
            <p:spPr>
              <a:xfrm rot="234183">
                <a:off x="9482338" y="3472684"/>
                <a:ext cx="2448024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fr-FR" sz="2200" b="1" i="1" dirty="0">
                    <a:solidFill>
                      <a:srgbClr val="002060"/>
                    </a:solidFill>
                  </a:rPr>
                  <a:t>Aborder les difficultés rencontrées et proposer des solutions adaptées</a:t>
                </a: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EB3AC27-A367-4734-AB3D-5FC77EECBF8E}"/>
                  </a:ext>
                </a:extLst>
              </p:cNvPr>
              <p:cNvSpPr txBox="1"/>
              <p:nvPr/>
            </p:nvSpPr>
            <p:spPr>
              <a:xfrm rot="525570">
                <a:off x="513316" y="3618772"/>
                <a:ext cx="2486158" cy="2225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7" lvl="1">
                  <a:lnSpc>
                    <a:spcPct val="90000"/>
                  </a:lnSpc>
                  <a:spcBef>
                    <a:spcPts val="1800"/>
                  </a:spcBef>
                </a:pPr>
                <a:r>
                  <a:rPr lang="fr-FR" sz="2200" b="1" i="1" dirty="0">
                    <a:solidFill>
                      <a:srgbClr val="002060"/>
                    </a:solidFill>
                  </a:rPr>
                  <a:t>Clarifier les modifications thérapeutiques et les intégrer au traitement habituel</a:t>
                </a:r>
                <a:r>
                  <a:rPr lang="fr-FR" sz="2200" dirty="0">
                    <a:solidFill>
                      <a:srgbClr val="002060"/>
                    </a:solidFill>
                  </a:rPr>
                  <a:t> </a:t>
                </a:r>
                <a:r>
                  <a:rPr lang="fr-FR" sz="2200" b="1" i="1" dirty="0">
                    <a:solidFill>
                      <a:srgbClr val="002060"/>
                    </a:solidFill>
                  </a:rPr>
                  <a:t>du patient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FA4ADDA-0C29-4CBE-9EFD-6A32E019AADB}"/>
                  </a:ext>
                </a:extLst>
              </p:cNvPr>
              <p:cNvSpPr txBox="1"/>
              <p:nvPr/>
            </p:nvSpPr>
            <p:spPr>
              <a:xfrm rot="20814970">
                <a:off x="3703608" y="3600874"/>
                <a:ext cx="2152088" cy="1311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fr-FR" sz="2200" b="1" i="1" dirty="0">
                    <a:solidFill>
                      <a:srgbClr val="002060"/>
                    </a:solidFill>
                  </a:rPr>
                  <a:t>Evaluer et optimiser l’observance du patient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D677BF0-E2DC-4F1F-B123-0DB57788F9F2}"/>
                  </a:ext>
                </a:extLst>
              </p:cNvPr>
              <p:cNvSpPr/>
              <p:nvPr/>
            </p:nvSpPr>
            <p:spPr>
              <a:xfrm rot="20607476">
                <a:off x="6485964" y="3577459"/>
                <a:ext cx="2465134" cy="100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90000"/>
                  </a:lnSpc>
                </a:pPr>
                <a:r>
                  <a:rPr lang="fr-FR" sz="2200" b="1" i="1" dirty="0">
                    <a:solidFill>
                      <a:srgbClr val="002060"/>
                    </a:solidFill>
                  </a:rPr>
                  <a:t>Faciliter la compréhension du traitement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6B60E3D-131B-4201-891F-9CEC406900F3}"/>
                  </a:ext>
                </a:extLst>
              </p:cNvPr>
              <p:cNvSpPr txBox="1"/>
              <p:nvPr/>
            </p:nvSpPr>
            <p:spPr>
              <a:xfrm rot="400041">
                <a:off x="473700" y="3171151"/>
                <a:ext cx="30175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i="1" dirty="0">
                    <a:solidFill>
                      <a:srgbClr val="002060"/>
                    </a:solidFill>
                  </a:rPr>
                  <a:t>Objectif n°1 :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C0304CD-9F8B-4218-BBF6-AC8E6EE57A6B}"/>
                  </a:ext>
                </a:extLst>
              </p:cNvPr>
              <p:cNvSpPr txBox="1"/>
              <p:nvPr/>
            </p:nvSpPr>
            <p:spPr>
              <a:xfrm rot="20463393">
                <a:off x="5979047" y="3010827"/>
                <a:ext cx="30175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i="1" dirty="0">
                    <a:solidFill>
                      <a:srgbClr val="002060"/>
                    </a:solidFill>
                  </a:rPr>
                  <a:t>Objectif n°3 :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EDA32E2-152C-4514-8018-0F87CD77DC6E}"/>
                  </a:ext>
                </a:extLst>
              </p:cNvPr>
              <p:cNvSpPr txBox="1"/>
              <p:nvPr/>
            </p:nvSpPr>
            <p:spPr>
              <a:xfrm rot="20759764">
                <a:off x="3203598" y="2985191"/>
                <a:ext cx="30175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i="1" dirty="0">
                    <a:solidFill>
                      <a:srgbClr val="002060"/>
                    </a:solidFill>
                  </a:rPr>
                  <a:t>Objectif n°2 :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AC74753-0DCA-439F-A68C-738F7BEEE793}"/>
                  </a:ext>
                </a:extLst>
              </p:cNvPr>
              <p:cNvSpPr txBox="1"/>
              <p:nvPr/>
            </p:nvSpPr>
            <p:spPr>
              <a:xfrm rot="208172">
                <a:off x="9317250" y="2771833"/>
                <a:ext cx="30175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i="1" dirty="0">
                    <a:solidFill>
                      <a:srgbClr val="002060"/>
                    </a:solidFill>
                  </a:rPr>
                  <a:t>Objectif n°4 :</a:t>
                </a:r>
              </a:p>
            </p:txBody>
          </p:sp>
        </p:grpSp>
      </p:grp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CD5ADA37-39A6-4E2C-BDE2-0817CC5D3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21" name="Picture 2" descr="Afficher l'image d'origine">
            <a:extLst>
              <a:ext uri="{FF2B5EF4-FFF2-40B4-BE49-F238E27FC236}">
                <a16:creationId xmlns:a16="http://schemas.microsoft.com/office/drawing/2014/main" id="{781F516B-12E2-4E56-AA01-4C0F9F4CD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3255" r="3767"/>
          <a:stretch>
            <a:fillRect/>
          </a:stretch>
        </p:blipFill>
        <p:spPr bwMode="auto">
          <a:xfrm>
            <a:off x="10167937" y="358840"/>
            <a:ext cx="14144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6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0"/>
    </mc:Choice>
    <mc:Fallback xmlns="">
      <p:transition spd="slow" advTm="23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AD88DF-898D-403B-854F-89750B84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3940"/>
            <a:ext cx="11115675" cy="5672138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C000"/>
                </a:solidFill>
              </a:rPr>
              <a:t>Quels patients?</a:t>
            </a:r>
          </a:p>
          <a:p>
            <a:r>
              <a:rPr lang="fr-FR" dirty="0"/>
              <a:t>Primo-décompensation/ diagnostics de novo </a:t>
            </a:r>
          </a:p>
          <a:p>
            <a:r>
              <a:rPr lang="fr-FR" dirty="0"/>
              <a:t>Patients récemment ou fréquemment décompensés</a:t>
            </a:r>
          </a:p>
          <a:p>
            <a:r>
              <a:rPr lang="fr-FR" dirty="0"/>
              <a:t>IC avancée, bilan pré greffe cardiaque ou assistance</a:t>
            </a:r>
          </a:p>
          <a:p>
            <a:endParaRPr lang="fr-FR" dirty="0"/>
          </a:p>
          <a:p>
            <a:r>
              <a:rPr lang="fr-FR" b="1" u="sng" dirty="0">
                <a:solidFill>
                  <a:srgbClr val="FFC000"/>
                </a:solidFill>
              </a:rPr>
              <a:t>Rythme? </a:t>
            </a:r>
          </a:p>
          <a:p>
            <a:r>
              <a:rPr lang="fr-FR" dirty="0"/>
              <a:t>Idéalement J7/J10 de sortie d’</a:t>
            </a:r>
            <a:r>
              <a:rPr lang="fr-FR" dirty="0" err="1"/>
              <a:t>hospit</a:t>
            </a:r>
            <a:r>
              <a:rPr lang="fr-FR" dirty="0"/>
              <a:t>° puis tous les 2 à 3 semaines jusqu’à équilibre clinique et TTT optimal. </a:t>
            </a:r>
          </a:p>
          <a:p>
            <a:endParaRPr lang="fr-FR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7044580-C9C8-443C-8884-2F499CE2E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4" name="Picture 2" descr="Afficher l'image d'origine">
            <a:extLst>
              <a:ext uri="{FF2B5EF4-FFF2-40B4-BE49-F238E27FC236}">
                <a16:creationId xmlns:a16="http://schemas.microsoft.com/office/drawing/2014/main" id="{3DB4444E-B75F-496B-A135-1340BB19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3255" r="3767"/>
          <a:stretch>
            <a:fillRect/>
          </a:stretch>
        </p:blipFill>
        <p:spPr bwMode="auto">
          <a:xfrm>
            <a:off x="10167937" y="358840"/>
            <a:ext cx="14144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5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14"/>
    </mc:Choice>
    <mc:Fallback xmlns="">
      <p:transition spd="slow" advTm="34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</Words>
  <Application>Microsoft Office PowerPoint</Application>
  <PresentationFormat>Grand écran</PresentationFormat>
  <Paragraphs>42</Paragraphs>
  <Slides>9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Liberation Serif</vt:lpstr>
      <vt:lpstr>Wingdings</vt:lpstr>
      <vt:lpstr>Thème Office</vt:lpstr>
      <vt:lpstr>Nouvelle gradation des  HDJ et IC</vt:lpstr>
      <vt:lpstr>HDJ: Tarification 2022</vt:lpstr>
      <vt:lpstr>Exemples parcours HDJ IC</vt:lpstr>
      <vt:lpstr>Présentation PowerPoint</vt:lpstr>
      <vt:lpstr>Présentation PowerPoint</vt:lpstr>
      <vt:lpstr>Présentation PowerPoint</vt:lpstr>
      <vt:lpstr>HDJ Insuffisance cardiaque: soignants impliqués</vt:lpstr>
      <vt:lpstr>Pharmacien clinicien : quel rôle?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Berger, Eric</dc:creator>
  <cp:lastModifiedBy>HITTINGER Luc</cp:lastModifiedBy>
  <cp:revision>4</cp:revision>
  <dcterms:created xsi:type="dcterms:W3CDTF">2022-07-18T15:08:23Z</dcterms:created>
  <dcterms:modified xsi:type="dcterms:W3CDTF">2022-11-27T12:48:39Z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2022-11-16T11:05:33Z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7eb70972-8609-432c-a24c-ca71f258a2d5</vt:lpwstr>
  </property>
  <property fmtid="{D5CDD505-2E9C-101B-9397-08002B2CF9AE}" pid="8" name="MSIP_Label_3c9bec58-8084-492e-8360-0e1cfe36408c_ContentBits">
    <vt:lpwstr>0</vt:lpwstr>
  </property>
</Properties>
</file>